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99FF"/>
    <a:srgbClr val="FF66FF"/>
    <a:srgbClr val="FF00FF"/>
    <a:srgbClr val="FF33CC"/>
    <a:srgbClr val="FF3399"/>
    <a:srgbClr val="FF0066"/>
    <a:srgbClr val="0066FF"/>
    <a:srgbClr val="6DF9A6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 varScale="1">
        <p:scale>
          <a:sx n="76" d="100"/>
          <a:sy n="76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C1336-7E49-49D3-91B5-5D7E2BB98855}" type="datetimeFigureOut">
              <a:rPr lang="en-AU" smtClean="0"/>
              <a:pPr/>
              <a:t>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7F20A-8201-420E-A3B2-8CBA300E515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4.jpeg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partans, 300 spartans, 300 sparta, the 300 spart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250910" cy="403244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37199" y="548680"/>
            <a:ext cx="6535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4">
                      <a:lumMod val="60000"/>
                      <a:lumOff val="40000"/>
                      <a:alpha val="74000"/>
                    </a:schemeClr>
                  </a:innerShdw>
                </a:effectLst>
                <a:latin typeface="Star Avenue" pitchFamily="2" charset="0"/>
              </a:rPr>
              <a:t>H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FF33CC">
                      <a:alpha val="73725"/>
                    </a:srgbClr>
                  </a:innerShdw>
                </a:effectLst>
                <a:latin typeface="Star Avenue" pitchFamily="2" charset="0"/>
              </a:rPr>
              <a:t>e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C00000">
                      <a:alpha val="74000"/>
                    </a:srgbClr>
                  </a:innerShdw>
                </a:effectLst>
                <a:latin typeface="Star Avenue" pitchFamily="2" charset="0"/>
              </a:rPr>
              <a:t>r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B050">
                      <a:alpha val="74000"/>
                    </a:srgbClr>
                  </a:innerShdw>
                </a:effectLst>
                <a:latin typeface="Star Avenue" pitchFamily="2" charset="0"/>
              </a:rPr>
              <a:t>e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FF0000">
                      <a:alpha val="74000"/>
                    </a:srgbClr>
                  </a:innerShdw>
                </a:effectLst>
                <a:latin typeface="Star Avenue" pitchFamily="2" charset="0"/>
              </a:rPr>
              <a:t> 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CC00CC">
                      <a:alpha val="73725"/>
                    </a:srgbClr>
                  </a:innerShdw>
                </a:effectLst>
                <a:latin typeface="Star Avenue" pitchFamily="2" charset="0"/>
              </a:rPr>
              <a:t>i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6">
                      <a:alpha val="74000"/>
                    </a:schemeClr>
                  </a:innerShdw>
                </a:effectLst>
                <a:latin typeface="Star Avenue" pitchFamily="2" charset="0"/>
              </a:rPr>
              <a:t>s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FF0000">
                      <a:alpha val="74000"/>
                    </a:srgbClr>
                  </a:innerShdw>
                </a:effectLst>
                <a:latin typeface="Star Avenue" pitchFamily="2" charset="0"/>
              </a:rPr>
              <a:t> 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5">
                      <a:lumMod val="60000"/>
                      <a:lumOff val="40000"/>
                      <a:alpha val="74000"/>
                    </a:schemeClr>
                  </a:innerShdw>
                </a:effectLst>
                <a:latin typeface="Star Avenue" pitchFamily="2" charset="0"/>
              </a:rPr>
              <a:t>a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FF0000">
                      <a:alpha val="74000"/>
                    </a:srgbClr>
                  </a:innerShdw>
                </a:effectLst>
                <a:latin typeface="Star Avenue" pitchFamily="2" charset="0"/>
              </a:rPr>
              <a:t> 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7030A0">
                      <a:alpha val="74000"/>
                    </a:srgbClr>
                  </a:innerShdw>
                </a:effectLst>
                <a:latin typeface="Star Avenue" pitchFamily="2" charset="0"/>
              </a:rPr>
              <a:t>Q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FFC000">
                      <a:alpha val="74000"/>
                    </a:srgbClr>
                  </a:innerShdw>
                </a:effectLst>
                <a:latin typeface="Star Avenue" pitchFamily="2" charset="0"/>
              </a:rPr>
              <a:t>u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Star Avenue" pitchFamily="2" charset="0"/>
              </a:rPr>
              <a:t>i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92D050">
                      <a:alpha val="74000"/>
                    </a:srgbClr>
                  </a:innerShdw>
                </a:effectLst>
                <a:latin typeface="Star Avenue" pitchFamily="2" charset="0"/>
              </a:rPr>
              <a:t>z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tar Avenue" pitchFamily="2" charset="0"/>
              </a:rPr>
              <a:t> o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FF0000">
                      <a:alpha val="74000"/>
                    </a:srgbClr>
                  </a:innerShdw>
                </a:effectLst>
                <a:latin typeface="Star Avenue" pitchFamily="2" charset="0"/>
              </a:rPr>
              <a:t>n</a:t>
            </a:r>
            <a:r>
              <a:rPr lang="en-U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1">
                      <a:lumMod val="75000"/>
                      <a:lumOff val="25000"/>
                      <a:alpha val="74000"/>
                    </a:schemeClr>
                  </a:innerShdw>
                </a:effectLst>
                <a:latin typeface="Star Avenue" pitchFamily="2" charset="0"/>
              </a:rPr>
              <a:t>…</a:t>
            </a:r>
            <a:endParaRPr lang="en-US" sz="5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1">
                    <a:lumMod val="75000"/>
                    <a:lumOff val="25000"/>
                    <a:alpha val="74000"/>
                  </a:schemeClr>
                </a:innerShdw>
              </a:effectLst>
              <a:latin typeface="Star Avenue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229200"/>
            <a:ext cx="91440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reek" pitchFamily="2" charset="-79"/>
                <a:cs typeface="Greek" pitchFamily="2" charset="-79"/>
              </a:rPr>
              <a:t>Ancient </a:t>
            </a:r>
            <a:r>
              <a:rPr lang="en-US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reek" pitchFamily="2" charset="-79"/>
                <a:cs typeface="Greek" pitchFamily="2" charset="-79"/>
              </a:rPr>
              <a:t>athens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Greek" pitchFamily="2" charset="-79"/>
              <a:cs typeface="Greek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08104" y="5229200"/>
            <a:ext cx="2088232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5580112" y="3573016"/>
            <a:ext cx="2088232" cy="43204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>
            <a:hlinkClick r:id="" action="ppaction://noaction"/>
          </p:cNvPr>
          <p:cNvSpPr/>
          <p:nvPr/>
        </p:nvSpPr>
        <p:spPr>
          <a:xfrm>
            <a:off x="971600" y="3501008"/>
            <a:ext cx="1728192" cy="50405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1259632" y="5301208"/>
            <a:ext cx="1944216" cy="360040"/>
          </a:xfrm>
          <a:prstGeom prst="rect">
            <a:avLst/>
          </a:prstGeom>
          <a:solidFill>
            <a:srgbClr val="CCFF66"/>
          </a:solidFill>
          <a:ln>
            <a:solidFill>
              <a:srgbClr val="CC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spc="200" normalizeH="0" baseline="0" noProof="0" dirty="0" smtClean="0">
                <a:ln w="29210">
                  <a:noFill/>
                </a:ln>
                <a:solidFill>
                  <a:srgbClr val="FF33CC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uLnTx/>
                <a:uFillTx/>
                <a:latin typeface="Steiner" pitchFamily="2" charset="0"/>
                <a:ea typeface="+mj-ea"/>
                <a:cs typeface="+mj-cs"/>
              </a:rPr>
              <a:t>Question 6</a:t>
            </a:r>
            <a:endParaRPr kumimoji="0" lang="en-AU" sz="4400" b="1" i="0" u="none" strike="noStrike" kern="1200" spc="200" normalizeH="0" baseline="0" noProof="0" dirty="0">
              <a:ln w="29210">
                <a:noFill/>
              </a:ln>
              <a:solidFill>
                <a:srgbClr val="FF33CC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uLnTx/>
              <a:uFillTx/>
              <a:latin typeface="Steiner" pitchFamily="2" charset="0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9512" y="1600200"/>
            <a:ext cx="8507288" cy="12527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TF Chunkie" pitchFamily="2" charset="0"/>
              </a:rPr>
              <a:t>Greek</a:t>
            </a:r>
            <a:r>
              <a:rPr kumimoji="0" lang="en-AU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TF Chunkie" pitchFamily="2" charset="0"/>
              </a:rPr>
              <a:t> homes were...?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TF Chunkie" pitchFamily="2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971600" y="350100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Elegant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5508104" y="52292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Small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1331640" y="53012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Plain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5436096" y="35730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Made out of Steel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08104" y="5373216"/>
            <a:ext cx="1080120" cy="432048"/>
          </a:xfrm>
          <a:prstGeom prst="rect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/>
          <p:cNvSpPr/>
          <p:nvPr/>
        </p:nvSpPr>
        <p:spPr>
          <a:xfrm>
            <a:off x="5652120" y="3356992"/>
            <a:ext cx="1368152" cy="360040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00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31640" y="5661248"/>
            <a:ext cx="1656184" cy="432048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043608" y="3284984"/>
            <a:ext cx="1584176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 w="3175">
                  <a:solidFill>
                    <a:schemeClr val="bg1"/>
                  </a:solidFill>
                </a:ln>
                <a:solidFill>
                  <a:srgbClr val="6600CC"/>
                </a:solidFill>
                <a:effectLst/>
                <a:uLnTx/>
                <a:uFillTx/>
                <a:latin typeface="Steiner" pitchFamily="2" charset="0"/>
                <a:ea typeface="+mj-ea"/>
                <a:cs typeface="+mj-cs"/>
              </a:rPr>
              <a:t>Question 7</a:t>
            </a:r>
            <a:endParaRPr kumimoji="0" lang="en-AU" sz="4400" b="0" i="0" u="none" strike="noStrike" kern="1200" cap="none" spc="0" normalizeH="0" baseline="0" noProof="0" dirty="0">
              <a:ln w="3175">
                <a:solidFill>
                  <a:schemeClr val="bg1"/>
                </a:solidFill>
              </a:ln>
              <a:solidFill>
                <a:srgbClr val="6600CC"/>
              </a:solidFill>
              <a:effectLst/>
              <a:uLnTx/>
              <a:uFillTx/>
              <a:latin typeface="Steiner" pitchFamily="2" charset="0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79512" y="1600200"/>
            <a:ext cx="8507288" cy="12527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600" b="1" dirty="0" smtClean="0">
                <a:solidFill>
                  <a:schemeClr val="bg1"/>
                </a:solidFill>
                <a:latin typeface="Olympus" pitchFamily="2" charset="0"/>
              </a:rPr>
              <a:t>This liquid was drunk with every meal…!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lympus" pitchFamily="2" charset="0"/>
              <a:ea typeface="+mn-ea"/>
              <a:cs typeface="+mn-cs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1043608" y="328498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Milk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5580112" y="537321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Beer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5652120" y="335699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Wine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1403648" y="5661248"/>
            <a:ext cx="1473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Water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24128" y="5359226"/>
            <a:ext cx="2448272" cy="648072"/>
          </a:xfrm>
          <a:prstGeom prst="rect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4716016" y="3424302"/>
            <a:ext cx="3744416" cy="360040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00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5647258"/>
            <a:ext cx="4392488" cy="43204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1187624" y="3356992"/>
            <a:ext cx="2016224" cy="778098"/>
          </a:xfrm>
          <a:prstGeom prst="rect">
            <a:avLst/>
          </a:pr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Steiner" pitchFamily="2" charset="0"/>
                <a:ea typeface="+mj-ea"/>
                <a:cs typeface="+mj-cs"/>
              </a:rPr>
              <a:t>Question 8</a:t>
            </a:r>
            <a:endParaRPr kumimoji="0" lang="en-AU" sz="44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Steiner" pitchFamily="2" charset="0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9512" y="1586210"/>
            <a:ext cx="8507288" cy="12527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600" b="1" dirty="0" smtClean="0">
                <a:solidFill>
                  <a:schemeClr val="bg1"/>
                </a:solidFill>
                <a:latin typeface="Olympus" pitchFamily="2" charset="0"/>
              </a:rPr>
              <a:t>When were the weddings usually held?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lympus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1115616" y="343074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In February; at sunrise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5796136" y="535922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In January; in the middle of the day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716016" y="341501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In January; in the dark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11560" y="571926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In April, at twilight.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24128" y="5373216"/>
            <a:ext cx="2160240" cy="360040"/>
          </a:xfrm>
          <a:prstGeom prst="rect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827584" y="3068960"/>
            <a:ext cx="1872208" cy="432048"/>
          </a:xfrm>
          <a:prstGeom prst="rect">
            <a:avLst/>
          </a:prstGeom>
          <a:solidFill>
            <a:srgbClr val="6DF9A6"/>
          </a:solidFill>
          <a:ln>
            <a:solidFill>
              <a:srgbClr val="6DF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00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36096" y="3429000"/>
            <a:ext cx="3456384" cy="43204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971600" y="5157192"/>
            <a:ext cx="1728192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Steiner" pitchFamily="2" charset="0"/>
                <a:ea typeface="+mj-ea"/>
                <a:cs typeface="+mj-cs"/>
              </a:rPr>
              <a:t>Question 9</a:t>
            </a:r>
            <a:endParaRPr kumimoji="0" lang="en-AU" sz="44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  <a:uLnTx/>
              <a:uFillTx/>
              <a:latin typeface="Steiner" pitchFamily="2" charset="0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9512" y="1600200"/>
            <a:ext cx="8507288" cy="12527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lympus" pitchFamily="2" charset="0"/>
                <a:ea typeface="+mn-ea"/>
                <a:cs typeface="+mn-cs"/>
              </a:rPr>
              <a:t>The women weren't allowed to…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lympus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1115616" y="51571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cook 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5652120" y="5373216"/>
            <a:ext cx="2520280" cy="369332"/>
          </a:xfrm>
          <a:prstGeom prst="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None of the above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899592" y="306896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Go outside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5436096" y="342900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Look after their children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04664"/>
            <a:ext cx="734481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rgbClr val="00FF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Snap ITC" pitchFamily="82" charset="0"/>
              </a:rPr>
              <a:t>Congrats, you got all the questions right. </a:t>
            </a:r>
            <a:endParaRPr lang="en-US" sz="5400" b="1" cap="none" spc="0" dirty="0">
              <a:ln>
                <a:prstDash val="solid"/>
              </a:ln>
              <a:solidFill>
                <a:srgbClr val="00FF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Snap ITC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3789040"/>
            <a:ext cx="849591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roadway" pitchFamily="82" charset="0"/>
              </a:rPr>
              <a:t>This means you are ready to take Mr</a:t>
            </a:r>
            <a: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roadway" pitchFamily="82" charset="0"/>
              </a:rPr>
              <a:t>. Morris’ awesome </a:t>
            </a: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roadway" pitchFamily="82" charset="0"/>
              </a:rPr>
              <a:t>*cough, cough* </a:t>
            </a:r>
            <a: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roadway" pitchFamily="82" charset="0"/>
              </a:rPr>
              <a:t>test ;)</a:t>
            </a:r>
            <a:endParaRPr lang="en-US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roadway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3563888" cy="25922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4000" b="1" dirty="0" smtClean="0">
                <a:solidFill>
                  <a:srgbClr val="FF33CC"/>
                </a:solidFill>
                <a:latin typeface="Writing Stuff" pitchFamily="2" charset="0"/>
              </a:rPr>
              <a:t>	How much do you know about Ancient Athens?</a:t>
            </a:r>
          </a:p>
        </p:txBody>
      </p:sp>
      <p:pic>
        <p:nvPicPr>
          <p:cNvPr id="4" name="Picture 2" descr="http://www.howarddavidjohnson.com/The_Battle_of_Thermopyl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5" y="-1"/>
            <a:ext cx="5436096" cy="69144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2348880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>
                <a:solidFill>
                  <a:srgbClr val="CC00CC"/>
                </a:solidFill>
                <a:latin typeface="Star Avenue" pitchFamily="2" charset="0"/>
              </a:rPr>
              <a:t>Take this quiz and find out !! =]</a:t>
            </a:r>
            <a:endParaRPr lang="en-AU" sz="3200" dirty="0">
              <a:solidFill>
                <a:srgbClr val="CC00CC"/>
              </a:solidFill>
              <a:latin typeface="Star Avenue" pitchFamily="2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5868144" y="33265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ln>
                  <a:solidFill>
                    <a:schemeClr val="bg1"/>
                  </a:solidFill>
                </a:ln>
                <a:solidFill>
                  <a:schemeClr val="accent6"/>
                </a:solidFill>
                <a:latin typeface="Babycakes" pitchFamily="2" charset="0"/>
              </a:rPr>
              <a:t>Click here to start!!!</a:t>
            </a:r>
            <a:endParaRPr lang="en-AU" sz="3600" dirty="0">
              <a:ln>
                <a:solidFill>
                  <a:schemeClr val="bg1"/>
                </a:solidFill>
              </a:ln>
              <a:solidFill>
                <a:schemeClr val="accent6"/>
              </a:solidFill>
              <a:latin typeface="Babycakes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537321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Note: do not press space unless advised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joebattlelines.com/wp-content/uploads/2009/04/homer_wooho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5368" y="9900"/>
            <a:ext cx="5688632" cy="68481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9552" y="0"/>
            <a:ext cx="4402832" cy="1902842"/>
          </a:xfrm>
          <a:prstGeom prst="octagon">
            <a:avLst>
              <a:gd name="adj" fmla="val 18605"/>
            </a:avLst>
          </a:prstGeom>
          <a:blipFill>
            <a:blip r:embed="rId3" cstate="print"/>
            <a:stretch>
              <a:fillRect/>
            </a:stretch>
          </a:blipFill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ction Jackson" pitchFamily="2" charset="0"/>
                <a:ea typeface="+mj-ea"/>
                <a:cs typeface="+mj-cs"/>
              </a:rPr>
              <a:t>Congrats, you got the right answer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ction Jackson" pitchFamily="2" charset="0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2564904"/>
            <a:ext cx="2602632" cy="4149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etter Gothic" pitchFamily="49" charset="0"/>
                <a:ea typeface="+mn-ea"/>
                <a:cs typeface="+mn-cs"/>
                <a:hlinkClick r:id="rId4" action="ppaction://hlinksldjump"/>
              </a:rPr>
              <a:t>Question 1</a:t>
            </a:r>
            <a:endParaRPr kumimoji="0" lang="en-AU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etter Gothic" pitchFamily="49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etter Gothic" pitchFamily="49" charset="0"/>
                <a:ea typeface="+mn-ea"/>
                <a:cs typeface="+mn-cs"/>
                <a:hlinkClick r:id="rId5" action="ppaction://hlinksldjump"/>
              </a:rPr>
              <a:t>Question 2</a:t>
            </a:r>
            <a:endParaRPr kumimoji="0" lang="en-AU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etter Gothic" pitchFamily="49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etter Gothic" pitchFamily="49" charset="0"/>
                <a:ea typeface="+mn-ea"/>
                <a:cs typeface="+mn-cs"/>
                <a:hlinkClick r:id="rId6" action="ppaction://hlinksldjump"/>
              </a:rPr>
              <a:t>Question 3</a:t>
            </a:r>
            <a:endParaRPr kumimoji="0" lang="en-AU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etter Gothic" pitchFamily="49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etter Gothic" pitchFamily="49" charset="0"/>
                <a:ea typeface="+mn-ea"/>
                <a:cs typeface="+mn-cs"/>
                <a:hlinkClick r:id="rId7" action="ppaction://hlinksldjump"/>
              </a:rPr>
              <a:t>Question 4</a:t>
            </a:r>
            <a:endParaRPr kumimoji="0" lang="en-AU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etter Gothic" pitchFamily="49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etter Gothic" pitchFamily="49" charset="0"/>
                <a:ea typeface="+mn-ea"/>
                <a:cs typeface="+mn-cs"/>
                <a:hlinkClick r:id="rId8" action="ppaction://hlinksldjump"/>
              </a:rPr>
              <a:t>Question 5</a:t>
            </a:r>
            <a:endParaRPr kumimoji="0" lang="en-AU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etter Gothic" pitchFamily="49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etter Gothic" pitchFamily="49" charset="0"/>
                <a:ea typeface="+mn-ea"/>
                <a:cs typeface="+mn-cs"/>
                <a:hlinkClick r:id="rId9" action="ppaction://hlinksldjump"/>
              </a:rPr>
              <a:t>Question 6</a:t>
            </a:r>
            <a:endParaRPr kumimoji="0" lang="en-AU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etter Gothic" pitchFamily="49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etter Gothic" pitchFamily="49" charset="0"/>
                <a:ea typeface="+mn-ea"/>
                <a:cs typeface="+mn-cs"/>
                <a:hlinkClick r:id="rId10" action="ppaction://hlinksldjump"/>
              </a:rPr>
              <a:t>Question 7</a:t>
            </a:r>
            <a:endParaRPr kumimoji="0" lang="en-AU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etter Gothic" pitchFamily="49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etter Gothic" pitchFamily="49" charset="0"/>
                <a:ea typeface="+mn-ea"/>
                <a:cs typeface="+mn-cs"/>
                <a:hlinkClick r:id="rId11" action="ppaction://hlinksldjump"/>
              </a:rPr>
              <a:t>Question 8</a:t>
            </a:r>
            <a:endParaRPr kumimoji="0" lang="en-AU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etter Gothic" pitchFamily="49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etter Gothic" pitchFamily="49" charset="0"/>
                <a:ea typeface="+mn-ea"/>
                <a:cs typeface="+mn-cs"/>
                <a:hlinkClick r:id="rId12" action="ppaction://hlinksldjump"/>
              </a:rPr>
              <a:t>Question 9</a:t>
            </a:r>
            <a:endParaRPr kumimoji="0" lang="en-A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etter Gothic" pitchFamily="49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98884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latin typeface="Century Gothic" pitchFamily="34" charset="0"/>
              </a:rPr>
              <a:t>What question now?</a:t>
            </a:r>
            <a:endParaRPr lang="en-AU" sz="24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excessmagazine.net/blog/wp-content/uploads/2008/10/hom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AU" dirty="0" smtClean="0">
                <a:latin typeface="Aharoni" pitchFamily="2" charset="-79"/>
                <a:cs typeface="Aharoni" pitchFamily="2" charset="-79"/>
              </a:rPr>
              <a:t>Sorry you’re wrong….. :(</a:t>
            </a:r>
            <a:endParaRPr lang="en-AU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6021288"/>
            <a:ext cx="8229600" cy="60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		Press the space bar and try again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156176" y="5373216"/>
            <a:ext cx="1728192" cy="360040"/>
          </a:xfrm>
          <a:prstGeom prst="rect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899592" y="5445224"/>
            <a:ext cx="1584176" cy="360040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00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0152" y="3356992"/>
            <a:ext cx="1296144" cy="36004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899592" y="3284984"/>
            <a:ext cx="1728192" cy="432048"/>
          </a:xfrm>
          <a:prstGeom prst="rect">
            <a:avLst/>
          </a:pr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  <a:latin typeface="Steiner" pitchFamily="2" charset="0"/>
              </a:rPr>
              <a:t>Question 1</a:t>
            </a:r>
            <a:endParaRPr lang="en-AU" dirty="0">
              <a:solidFill>
                <a:srgbClr val="00B0F0"/>
              </a:solidFill>
              <a:latin typeface="Stein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125273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3600" b="1" dirty="0" smtClean="0">
                <a:solidFill>
                  <a:schemeClr val="bg1"/>
                </a:solidFill>
                <a:latin typeface="Olympus" pitchFamily="2" charset="0"/>
              </a:rPr>
              <a:t>How many people classes were there?</a:t>
            </a:r>
            <a:endParaRPr lang="en-AU" sz="3600" b="1" dirty="0">
              <a:solidFill>
                <a:schemeClr val="bg1"/>
              </a:solidFill>
              <a:latin typeface="Olympus" pitchFamily="2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899592" y="32849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Fifteen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6156176" y="53732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Four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Three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5940152" y="335699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Six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580112" y="3573016"/>
            <a:ext cx="2160240" cy="36004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755576" y="3501008"/>
            <a:ext cx="2952328" cy="432048"/>
          </a:xfrm>
          <a:prstGeom prst="rect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/>
          <p:cNvSpPr/>
          <p:nvPr/>
        </p:nvSpPr>
        <p:spPr>
          <a:xfrm>
            <a:off x="5508104" y="5229200"/>
            <a:ext cx="2232248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1475656" y="5301208"/>
            <a:ext cx="1944216" cy="792088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effectLst/>
                <a:uLnTx/>
                <a:uFillTx/>
                <a:latin typeface="Steiner" pitchFamily="2" charset="0"/>
                <a:ea typeface="+mj-ea"/>
                <a:cs typeface="+mj-cs"/>
              </a:rPr>
              <a:t>Question 2</a:t>
            </a:r>
            <a:endParaRPr kumimoji="0" lang="en-AU" sz="4400" b="0" i="0" u="none" strike="noStrike" kern="1200" cap="none" spc="0" normalizeH="0" baseline="0" noProof="0" dirty="0">
              <a:ln>
                <a:solidFill>
                  <a:schemeClr val="bg1">
                    <a:lumMod val="95000"/>
                  </a:schemeClr>
                </a:solidFill>
              </a:ln>
              <a:effectLst/>
              <a:uLnTx/>
              <a:uFillTx/>
              <a:latin typeface="Steiner" pitchFamily="2" charset="0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79512" y="1600200"/>
            <a:ext cx="8507288" cy="12527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TF Chunkie" pitchFamily="2" charset="0"/>
              </a:rPr>
              <a:t>Where</a:t>
            </a:r>
            <a:r>
              <a:rPr kumimoji="0" lang="en-AU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TF Chunkie" pitchFamily="2" charset="0"/>
              </a:rPr>
              <a:t> would the girls get taught to read and write? 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TF Chunkie" pitchFamily="2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5508104" y="35730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At home or school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5508104" y="522920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By slaves on the street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1475656" y="5301208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By nobles in a royal house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755576" y="350100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They wouldn’t get taught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508104" y="5229200"/>
            <a:ext cx="2088232" cy="43204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580112" y="3573016"/>
            <a:ext cx="2088232" cy="432048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>
            <a:hlinkClick r:id="" action="ppaction://noaction"/>
          </p:cNvPr>
          <p:cNvSpPr/>
          <p:nvPr/>
        </p:nvSpPr>
        <p:spPr>
          <a:xfrm>
            <a:off x="1043608" y="3501008"/>
            <a:ext cx="1728192" cy="43204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/>
          <p:cNvSpPr/>
          <p:nvPr/>
        </p:nvSpPr>
        <p:spPr>
          <a:xfrm>
            <a:off x="1259632" y="5301208"/>
            <a:ext cx="1944216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normalizeH="0" baseline="0" noProof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Steiner" pitchFamily="2" charset="0"/>
                <a:ea typeface="+mj-ea"/>
                <a:cs typeface="+mj-cs"/>
              </a:rPr>
              <a:t>Question 3</a:t>
            </a:r>
            <a:endParaRPr kumimoji="0" lang="en-AU" sz="4400" b="1" i="0" u="none" strike="noStrike" kern="120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Steiner" pitchFamily="2" charset="0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1600200"/>
            <a:ext cx="8507288" cy="12527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600" b="1" noProof="0" dirty="0" smtClean="0">
                <a:solidFill>
                  <a:schemeClr val="bg1"/>
                </a:solidFill>
                <a:latin typeface="MTF Chunkie" pitchFamily="2" charset="0"/>
              </a:rPr>
              <a:t>How old were the men the teenage girls got married off too?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TF Chunkie" pitchFamily="2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1043608" y="350100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Thirty 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5580112" y="52292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Twenty 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1331640" y="53012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5 years older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5652120" y="357301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Their age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08104" y="5301208"/>
            <a:ext cx="2088232" cy="43204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5580112" y="3645024"/>
            <a:ext cx="2088232" cy="432048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>
            <a:hlinkClick r:id="" action="ppaction://noaction"/>
          </p:cNvPr>
          <p:cNvSpPr/>
          <p:nvPr/>
        </p:nvSpPr>
        <p:spPr>
          <a:xfrm>
            <a:off x="971600" y="3573016"/>
            <a:ext cx="2088232" cy="432048"/>
          </a:xfrm>
          <a:prstGeom prst="rect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971600" y="5301208"/>
            <a:ext cx="2232248" cy="360040"/>
          </a:xfrm>
          <a:prstGeom prst="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46646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Steiner" pitchFamily="2" charset="0"/>
                <a:ea typeface="+mj-ea"/>
                <a:cs typeface="+mj-cs"/>
              </a:rPr>
              <a:t>Question 4</a:t>
            </a:r>
            <a:endParaRPr kumimoji="0" lang="en-AU" sz="44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Steiner" pitchFamily="2" charset="0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9512" y="1672208"/>
            <a:ext cx="8507288" cy="12527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TF Chunkie" pitchFamily="2" charset="0"/>
              </a:rPr>
              <a:t>Children would live with their mothers</a:t>
            </a:r>
            <a:r>
              <a:rPr kumimoji="0" lang="en-AU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TF Chunkie" pitchFamily="2" charset="0"/>
              </a:rPr>
              <a:t> until they were...?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TF Chunkie" pitchFamily="2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971600" y="357301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Nine years old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5580112" y="53012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Seven years old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971600" y="530120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Sixteen years old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5652120" y="364502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Eleven years old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08104" y="5301208"/>
            <a:ext cx="2952328" cy="360040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5580112" y="3645024"/>
            <a:ext cx="2808312" cy="43204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>
            <a:hlinkClick r:id="" action="ppaction://noaction"/>
          </p:cNvPr>
          <p:cNvSpPr/>
          <p:nvPr/>
        </p:nvSpPr>
        <p:spPr>
          <a:xfrm>
            <a:off x="611560" y="3573016"/>
            <a:ext cx="3240360" cy="432048"/>
          </a:xfrm>
          <a:prstGeom prst="rect">
            <a:avLst/>
          </a:prstGeom>
          <a:solidFill>
            <a:srgbClr val="FF99CC"/>
          </a:solidFill>
          <a:ln>
            <a:solidFill>
              <a:srgbClr val="FF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1043608" y="5373216"/>
            <a:ext cx="2304256" cy="43204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46646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normalizeH="0" baseline="0" noProof="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Steiner" pitchFamily="2" charset="0"/>
                <a:ea typeface="+mj-ea"/>
                <a:cs typeface="+mj-cs"/>
              </a:rPr>
              <a:t>Question </a:t>
            </a:r>
            <a:r>
              <a:rPr lang="en-AU" sz="4400" b="1" noProof="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teiner" pitchFamily="2" charset="0"/>
                <a:ea typeface="+mj-ea"/>
                <a:cs typeface="+mj-cs"/>
              </a:rPr>
              <a:t>5</a:t>
            </a:r>
            <a:endParaRPr kumimoji="0" lang="en-AU" sz="4400" b="1" i="0" u="none" strike="noStrike" kern="1200" normalizeH="0" baseline="0" noProof="0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Steiner" pitchFamily="2" charset="0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772816"/>
            <a:ext cx="8507288" cy="12527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600" b="1" dirty="0" smtClean="0">
                <a:solidFill>
                  <a:schemeClr val="bg1"/>
                </a:solidFill>
                <a:latin typeface="MTF Chunkie" pitchFamily="2" charset="0"/>
              </a:rPr>
              <a:t>What age were the boys when they attended high school?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TF Chunkie" pitchFamily="2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611560" y="357301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they were eighteen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5580112" y="530120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They were fourteen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1043608" y="53732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None of the above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5652120" y="364502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Century Gothic" pitchFamily="34" charset="0"/>
              </a:rPr>
              <a:t>They were ten</a:t>
            </a:r>
            <a:endParaRPr lang="en-A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289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Sorry you’re wrong….. :(</vt:lpstr>
      <vt:lpstr>Question 1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Kardinia International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test2008</dc:creator>
  <cp:lastModifiedBy>Nicola Ivec</cp:lastModifiedBy>
  <cp:revision>62</cp:revision>
  <dcterms:created xsi:type="dcterms:W3CDTF">2010-09-02T03:44:16Z</dcterms:created>
  <dcterms:modified xsi:type="dcterms:W3CDTF">2010-09-07T09:06:40Z</dcterms:modified>
</cp:coreProperties>
</file>